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36" r:id="rId1"/>
  </p:sldMasterIdLst>
  <p:notesMasterIdLst>
    <p:notesMasterId r:id="rId18"/>
  </p:notesMasterIdLst>
  <p:handoutMasterIdLst>
    <p:handoutMasterId r:id="rId19"/>
  </p:handoutMasterIdLst>
  <p:sldIdLst>
    <p:sldId id="260" r:id="rId2"/>
    <p:sldId id="615" r:id="rId3"/>
    <p:sldId id="621" r:id="rId4"/>
    <p:sldId id="620" r:id="rId5"/>
    <p:sldId id="542" r:id="rId6"/>
    <p:sldId id="517" r:id="rId7"/>
    <p:sldId id="529" r:id="rId8"/>
    <p:sldId id="607" r:id="rId9"/>
    <p:sldId id="611" r:id="rId10"/>
    <p:sldId id="608" r:id="rId11"/>
    <p:sldId id="609" r:id="rId12"/>
    <p:sldId id="610" r:id="rId13"/>
    <p:sldId id="623" r:id="rId14"/>
    <p:sldId id="624" r:id="rId15"/>
    <p:sldId id="625" r:id="rId16"/>
    <p:sldId id="626" r:id="rId17"/>
  </p:sldIdLst>
  <p:sldSz cx="9144000" cy="6858000" type="screen4x3"/>
  <p:notesSz cx="6723063" cy="985361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77" userDrawn="1">
          <p15:clr>
            <a:srgbClr val="A4A3A4"/>
          </p15:clr>
        </p15:guide>
        <p15:guide id="2" pos="282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berto1966" initials="A" lastIdx="0" clrIdx="0">
    <p:extLst>
      <p:ext uri="{19B8F6BF-5375-455C-9EA6-DF929625EA0E}">
        <p15:presenceInfo xmlns:p15="http://schemas.microsoft.com/office/powerpoint/2012/main" userId="Alberto196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99FF"/>
    <a:srgbClr val="FFCC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5" autoAdjust="0"/>
    <p:restoredTop sz="95411" autoAdjust="0"/>
  </p:normalViewPr>
  <p:slideViewPr>
    <p:cSldViewPr>
      <p:cViewPr varScale="1">
        <p:scale>
          <a:sx n="116" d="100"/>
          <a:sy n="116" d="100"/>
        </p:scale>
        <p:origin x="1086" y="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16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1696" y="-104"/>
      </p:cViewPr>
      <p:guideLst>
        <p:guide orient="horz" pos="2177"/>
        <p:guide pos="28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3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9094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1041"/>
            <a:ext cx="2913012" cy="460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921" tIns="0" rIns="18921" bIns="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latin typeface="Arial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52" y="11041"/>
            <a:ext cx="2913011" cy="460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921" tIns="0" rIns="18921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latin typeface="Arial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3600" y="708025"/>
            <a:ext cx="4997450" cy="3749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7038" y="4694977"/>
            <a:ext cx="4928987" cy="4455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8" tIns="45723" rIns="91448" bIns="457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Click to edit Master text styles</a:t>
            </a:r>
          </a:p>
          <a:p>
            <a:pPr lvl="1"/>
            <a:r>
              <a:rPr lang="it-IT" altLang="it-IT" noProof="0"/>
              <a:t>Second level</a:t>
            </a:r>
          </a:p>
          <a:p>
            <a:pPr lvl="2"/>
            <a:r>
              <a:rPr lang="it-IT" altLang="it-IT" noProof="0"/>
              <a:t>Third level</a:t>
            </a:r>
          </a:p>
          <a:p>
            <a:pPr lvl="3"/>
            <a:r>
              <a:rPr lang="it-IT" altLang="it-IT" noProof="0"/>
              <a:t>Fourth level</a:t>
            </a:r>
          </a:p>
          <a:p>
            <a:pPr lvl="4"/>
            <a:r>
              <a:rPr lang="it-IT" altLang="it-IT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380489"/>
            <a:ext cx="2913012" cy="460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921" tIns="0" rIns="18921" bIns="0" numCol="1" anchor="b" anchorCtr="0" compatLnSpc="1">
            <a:prstTxWarp prst="textNoShape">
              <a:avLst/>
            </a:prstTxWarp>
          </a:bodyPr>
          <a:lstStyle>
            <a:lvl1pPr>
              <a:defRPr sz="1000" b="0">
                <a:latin typeface="Arial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52" y="9380489"/>
            <a:ext cx="2913011" cy="460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921" tIns="0" rIns="18921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>
                <a:latin typeface="Arial" pitchFamily="34" charset="0"/>
              </a:defRPr>
            </a:lvl1pPr>
          </a:lstStyle>
          <a:p>
            <a:pPr>
              <a:defRPr/>
            </a:pPr>
            <a:fld id="{29799385-2038-4507-8ED4-6C3F3756153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28201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C2694-80BB-440D-820E-C7BD4D404B00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1537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4966F0-4FFD-4B0F-952F-24F71528192F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1864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AD442-5625-478B-ADB3-160C8BFA5F38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99732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099F5-D51E-495F-9A58-050D4C7D1225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2341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46B550-45FB-40BC-BD1B-E75404F42C5E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6825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4CD9D-51D8-43A3-9DDD-E51B5321BFB4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8665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9B391-A444-4DD0-801D-18B7F8ABE963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4638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10717-5675-4C20-965D-05A8701E77F1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7013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A7CA4F-363A-4318-BC19-F1BEF0013689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6611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5C50F-EFE1-4DF0-9564-253F5B6F5693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7140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8F2387-15A5-4C0F-BE16-A396F39C24F1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9482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28C7010-724B-49CC-A441-7E6FDAB87DA8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126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17231" y="2132856"/>
            <a:ext cx="7268344" cy="3970784"/>
          </a:xfrm>
        </p:spPr>
        <p:txBody>
          <a:bodyPr>
            <a:normAutofit/>
          </a:bodyPr>
          <a:lstStyle/>
          <a:p>
            <a:pPr algn="ctr">
              <a:buFont typeface="Monotype Sorts" pitchFamily="2" charset="2"/>
              <a:buNone/>
              <a:defRPr/>
            </a:pPr>
            <a:endParaRPr lang="it-IT" altLang="it-IT" sz="2400" b="1" i="0" dirty="0" smtClean="0">
              <a:solidFill>
                <a:srgbClr val="002060"/>
              </a:solidFill>
              <a:effectLst/>
              <a:latin typeface="Tahoma" pitchFamily="34" charset="0"/>
              <a:cs typeface="Times New Roman" pitchFamily="18" charset="0"/>
            </a:endParaRPr>
          </a:p>
          <a:p>
            <a:pPr algn="ctr">
              <a:buFont typeface="Monotype Sorts" pitchFamily="2" charset="2"/>
              <a:buNone/>
              <a:defRPr/>
            </a:pPr>
            <a:r>
              <a:rPr lang="it-IT" altLang="it-IT" sz="2400" b="1" i="0" dirty="0" smtClean="0">
                <a:solidFill>
                  <a:srgbClr val="002060"/>
                </a:solidFill>
                <a:effectLst/>
                <a:latin typeface="Tahoma" pitchFamily="34" charset="0"/>
                <a:cs typeface="Times New Roman" pitchFamily="18" charset="0"/>
              </a:rPr>
              <a:t> </a:t>
            </a:r>
            <a:endParaRPr lang="it-IT" altLang="it-IT" sz="2400" b="1" i="0" dirty="0">
              <a:solidFill>
                <a:srgbClr val="002060"/>
              </a:solidFill>
              <a:effectLst/>
              <a:latin typeface="Tahoma" pitchFamily="34" charset="0"/>
              <a:cs typeface="Times New Roman" pitchFamily="18" charset="0"/>
            </a:endParaRPr>
          </a:p>
          <a:p>
            <a:pPr algn="ctr">
              <a:buFont typeface="Monotype Sorts" pitchFamily="2" charset="2"/>
              <a:buNone/>
              <a:defRPr/>
            </a:pPr>
            <a:r>
              <a:rPr lang="it-IT" sz="2800" b="1" i="1" dirty="0" smtClean="0">
                <a:solidFill>
                  <a:srgbClr val="0070C0"/>
                </a:solidFill>
                <a:latin typeface="Arial" charset="0"/>
              </a:rPr>
              <a:t>Plan S – dai principi all’implementazione</a:t>
            </a:r>
            <a:endParaRPr lang="it-IT" altLang="it-IT" sz="2000" b="1" dirty="0" smtClean="0">
              <a:solidFill>
                <a:srgbClr val="0070C0"/>
              </a:solidFill>
              <a:latin typeface="Tahoma" pitchFamily="34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it-IT" altLang="it-IT" sz="2000" b="1" dirty="0">
              <a:solidFill>
                <a:srgbClr val="0070C0"/>
              </a:solidFill>
              <a:latin typeface="Tahoma" pitchFamily="34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it-IT" altLang="it-IT" sz="2000" b="1" dirty="0">
                <a:solidFill>
                  <a:srgbClr val="00206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it-IT" altLang="it-IT" sz="2000" b="1" dirty="0" smtClean="0">
                <a:solidFill>
                  <a:srgbClr val="92D050"/>
                </a:solidFill>
                <a:effectLst/>
              </a:rPr>
              <a:t>Pisa, 8 maggio 2019</a:t>
            </a:r>
            <a:endParaRPr lang="it-IT" altLang="it-IT" sz="2000" b="1" dirty="0">
              <a:solidFill>
                <a:srgbClr val="92D050"/>
              </a:solidFill>
              <a:effectLst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6389596"/>
            <a:ext cx="91440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342900" lvl="0" indent="-342900" algn="r" eaLnBrk="1" hangingPunct="1">
              <a:spcBef>
                <a:spcPct val="20000"/>
              </a:spcBef>
              <a:buClr>
                <a:srgbClr val="D6D6F4"/>
              </a:buClr>
              <a:buSzPct val="75000"/>
              <a:defRPr/>
            </a:pPr>
            <a:r>
              <a:rPr lang="it-IT" altLang="it-IT" b="0" kern="0" dirty="0">
                <a:solidFill>
                  <a:srgbClr val="92D050"/>
                </a:solidFill>
                <a:latin typeface="Arial"/>
              </a:rPr>
              <a:t>Alberto De </a:t>
            </a:r>
            <a:r>
              <a:rPr lang="it-IT" altLang="it-IT" b="0" kern="0" dirty="0" smtClean="0">
                <a:solidFill>
                  <a:srgbClr val="92D050"/>
                </a:solidFill>
                <a:latin typeface="Arial"/>
              </a:rPr>
              <a:t>Rosa</a:t>
            </a:r>
            <a:endParaRPr lang="it-IT" altLang="it-IT" b="0" kern="0" dirty="0">
              <a:solidFill>
                <a:srgbClr val="92D050"/>
              </a:solidFill>
              <a:latin typeface="Arial"/>
            </a:endParaRPr>
          </a:p>
        </p:txBody>
      </p:sp>
      <p:pic>
        <p:nvPicPr>
          <p:cNvPr id="1026" name="Picture 2" descr="La Biblioteca Centrale del Cnr 'G. Marconi': 90 anni tra storia e futu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98273"/>
            <a:ext cx="4335271" cy="1448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979712" y="332656"/>
            <a:ext cx="62861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eaLnBrk="0" hangingPunct="0"/>
            <a:endParaRPr lang="it-IT" sz="3600" i="0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323528" y="1412775"/>
            <a:ext cx="8352928" cy="48965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914400" eaLnBrk="0" hangingPunct="0">
              <a:spcBef>
                <a:spcPts val="0"/>
              </a:spcBef>
            </a:pPr>
            <a:endParaRPr lang="it-IT" sz="2000" b="0" i="0" dirty="0" smtClean="0">
              <a:solidFill>
                <a:srgbClr val="4F81BD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4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Biblioteca è pertanto interessata a sottoscrivere con tutti gli Editori contratti che porteranno ad una diffusione molto più ampia di pubblicazioni scientifiche Open Access. </a:t>
            </a: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400" b="0" i="0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Consapevole del ruolo che può giocare per accelerare la transizione verso un sistema di pubblicazione Open Access</a:t>
            </a:r>
            <a:r>
              <a:rPr lang="it-IT" sz="24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la Biblioteca ha </a:t>
            </a:r>
            <a:r>
              <a:rPr lang="it-IT" sz="24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quindi proposto </a:t>
            </a:r>
            <a:r>
              <a:rPr lang="it-IT" sz="24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 vari editori commerciali di collaborare alla realizzazione di questo obiettivo e di modificare le condizioni contrattuali, attraverso i c.d. “</a:t>
            </a:r>
            <a:r>
              <a:rPr lang="it-IT" sz="2400" b="0" i="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transformative</a:t>
            </a:r>
            <a:r>
              <a:rPr lang="it-IT" sz="24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b="0" i="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agreements</a:t>
            </a:r>
            <a:r>
              <a:rPr lang="it-IT" sz="24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 smtClean="0">
              <a:solidFill>
                <a:srgbClr val="4F81BD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</a:endParaRPr>
          </a:p>
        </p:txBody>
      </p:sp>
      <p:pic>
        <p:nvPicPr>
          <p:cNvPr id="8" name="Picture 2" descr="La Biblioteca Centrale del Cnr 'G. Marconi': 90 anni tra storia e futu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18" y="620688"/>
            <a:ext cx="1693489" cy="56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ttangolo 12"/>
          <p:cNvSpPr/>
          <p:nvPr/>
        </p:nvSpPr>
        <p:spPr>
          <a:xfrm>
            <a:off x="0" y="6406703"/>
            <a:ext cx="91440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342900" indent="-342900" algn="r" eaLnBrk="1" hangingPunct="1">
              <a:spcBef>
                <a:spcPct val="20000"/>
              </a:spcBef>
              <a:buClr>
                <a:srgbClr val="D6D6F4"/>
              </a:buClr>
              <a:buSzPct val="75000"/>
              <a:defRPr/>
            </a:pPr>
            <a:r>
              <a:rPr lang="it-IT" altLang="it-IT" b="0" kern="0" dirty="0">
                <a:solidFill>
                  <a:srgbClr val="92D050"/>
                </a:solidFill>
                <a:latin typeface="Arial"/>
              </a:rPr>
              <a:t>Alberto De Rosa</a:t>
            </a:r>
          </a:p>
        </p:txBody>
      </p:sp>
    </p:spTree>
    <p:extLst>
      <p:ext uri="{BB962C8B-B14F-4D97-AF65-F5344CB8AC3E}">
        <p14:creationId xmlns:p14="http://schemas.microsoft.com/office/powerpoint/2010/main" val="184413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979712" y="332656"/>
            <a:ext cx="62861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eaLnBrk="0" hangingPunct="0"/>
            <a:endParaRPr lang="it-IT" sz="3600" i="0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323528" y="1412775"/>
            <a:ext cx="8352928" cy="48965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914400" eaLnBrk="0" hangingPunct="0">
              <a:spcBef>
                <a:spcPts val="0"/>
              </a:spcBef>
            </a:pPr>
            <a:endParaRPr lang="it-IT" sz="2000" b="0" i="0" dirty="0" smtClean="0">
              <a:solidFill>
                <a:srgbClr val="4F81BD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0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 obiettivi previsti dal Comitato permanente delle Biblioteche </a:t>
            </a:r>
            <a:r>
              <a:rPr lang="it-IT" sz="2000" b="0" i="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Cnr</a:t>
            </a:r>
            <a:r>
              <a:rPr lang="it-IT" sz="20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 defTabSz="914400" eaLnBrk="0" hangingPunct="0">
              <a:spcBef>
                <a:spcPts val="0"/>
              </a:spcBef>
            </a:pPr>
            <a:endParaRPr lang="it-IT" sz="2000" b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0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	che tutte le pubblicazioni il cui  </a:t>
            </a:r>
            <a:r>
              <a:rPr lang="it-IT" sz="2000" b="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corresponding</a:t>
            </a:r>
            <a:r>
              <a:rPr lang="it-IT" sz="20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it-IT" sz="20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sia ricercatore CNR verranno pubblicate Open Access nelle riviste del Publisher incluse nel contratto di abbonamento;</a:t>
            </a: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0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	i diritti di copyright degli autori non saranno ceduti al Publisher e gli autori potranno scegliere il tipo di licenza Creative </a:t>
            </a:r>
            <a:r>
              <a:rPr lang="it-IT" sz="2000" b="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Commons</a:t>
            </a:r>
            <a:r>
              <a:rPr lang="it-IT" sz="20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associare al proprio lavoro;</a:t>
            </a: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0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	tutte le pubblicazioni in cui sia presente un autore del CNR, che non sia necessariamente il </a:t>
            </a:r>
            <a:r>
              <a:rPr lang="it-IT" sz="2000" b="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corresponding</a:t>
            </a:r>
            <a:r>
              <a:rPr lang="it-IT" sz="20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Author della pubblicazione, potranno essere diffuse attraverso un archivio Open Access, nei modi e tempi raccomandati dall’Ente finanziatore della ricerca, </a:t>
            </a:r>
            <a:r>
              <a:rPr lang="it-IT" sz="2000" b="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nonchè</a:t>
            </a:r>
            <a:r>
              <a:rPr lang="it-IT" sz="20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nel rispetto della legislazione nazionale.</a:t>
            </a: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 smtClean="0">
              <a:solidFill>
                <a:srgbClr val="4F81BD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</a:endParaRPr>
          </a:p>
        </p:txBody>
      </p:sp>
      <p:pic>
        <p:nvPicPr>
          <p:cNvPr id="8" name="Picture 2" descr="La Biblioteca Centrale del Cnr 'G. Marconi': 90 anni tra storia e futu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18" y="620688"/>
            <a:ext cx="1693489" cy="56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ttangolo 12"/>
          <p:cNvSpPr/>
          <p:nvPr/>
        </p:nvSpPr>
        <p:spPr>
          <a:xfrm>
            <a:off x="0" y="6406703"/>
            <a:ext cx="91440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342900" indent="-342900" algn="r" eaLnBrk="1" hangingPunct="1">
              <a:spcBef>
                <a:spcPct val="20000"/>
              </a:spcBef>
              <a:buClr>
                <a:srgbClr val="D6D6F4"/>
              </a:buClr>
              <a:buSzPct val="75000"/>
              <a:defRPr/>
            </a:pPr>
            <a:r>
              <a:rPr lang="it-IT" altLang="it-IT" b="0" kern="0" dirty="0">
                <a:solidFill>
                  <a:srgbClr val="92D050"/>
                </a:solidFill>
                <a:latin typeface="Arial"/>
              </a:rPr>
              <a:t>Alberto De Rosa</a:t>
            </a:r>
          </a:p>
        </p:txBody>
      </p:sp>
    </p:spTree>
    <p:extLst>
      <p:ext uri="{BB962C8B-B14F-4D97-AF65-F5344CB8AC3E}">
        <p14:creationId xmlns:p14="http://schemas.microsoft.com/office/powerpoint/2010/main" val="189733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979712" y="332656"/>
            <a:ext cx="62861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eaLnBrk="0" hangingPunct="0"/>
            <a:endParaRPr lang="it-IT" sz="3600" i="0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395536" y="1475656"/>
            <a:ext cx="8352928" cy="48965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914400" eaLnBrk="0" hangingPunct="0">
              <a:spcBef>
                <a:spcPts val="0"/>
              </a:spcBef>
            </a:pPr>
            <a:r>
              <a:rPr lang="it-IT" sz="24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occasione del Convegno delle Stelline svoltosi nel mese di marzo a Milano, una delegazione del Comitato permanente delle Biblioteche (</a:t>
            </a:r>
            <a:r>
              <a:rPr lang="it-IT" sz="2400" b="0" i="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Cilione</a:t>
            </a:r>
            <a:r>
              <a:rPr lang="it-IT" sz="24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 </a:t>
            </a:r>
            <a:r>
              <a:rPr lang="it-IT" sz="24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Rosa, Giannini, Maggi, </a:t>
            </a:r>
            <a:r>
              <a:rPr lang="it-IT" sz="24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Mangiaracina</a:t>
            </a:r>
            <a:r>
              <a:rPr lang="it-IT" sz="24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it-IT" sz="24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 incontrato i maggiori editori per un confronto sugli obiettivi proposti.</a:t>
            </a:r>
          </a:p>
          <a:p>
            <a:pPr algn="just" defTabSz="914400" eaLnBrk="0" hangingPunct="0">
              <a:spcBef>
                <a:spcPts val="0"/>
              </a:spcBef>
            </a:pPr>
            <a:endParaRPr lang="it-IT" sz="2400" b="0" i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4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Quasi tutti gli editori si sono mostrati disponibili ad avviare un percorso di </a:t>
            </a:r>
            <a:r>
              <a:rPr lang="it-IT" sz="24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collaborazione per accelerare la transizione verso un sistema di pubblicazione Open </a:t>
            </a:r>
            <a:r>
              <a:rPr lang="it-IT" sz="24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Access. </a:t>
            </a:r>
          </a:p>
          <a:p>
            <a:pPr algn="just" defTabSz="914400" eaLnBrk="0" hangingPunct="0">
              <a:spcBef>
                <a:spcPts val="0"/>
              </a:spcBef>
            </a:pPr>
            <a:endParaRPr lang="it-IT" sz="2400" b="0" i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4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strada comunque è ancora lunga e difficile e il ruolo che giocano iniziative come Plan S è fondamentale. </a:t>
            </a:r>
          </a:p>
          <a:p>
            <a:pPr algn="just" defTabSz="914400" eaLnBrk="0" hangingPunct="0">
              <a:spcBef>
                <a:spcPts val="0"/>
              </a:spcBef>
            </a:pPr>
            <a:endParaRPr lang="it-IT" sz="2400" b="0" i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 smtClean="0">
              <a:solidFill>
                <a:srgbClr val="4F81BD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</a:endParaRPr>
          </a:p>
        </p:txBody>
      </p:sp>
      <p:pic>
        <p:nvPicPr>
          <p:cNvPr id="8" name="Picture 2" descr="La Biblioteca Centrale del Cnr 'G. Marconi': 90 anni tra storia e futu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18" y="620688"/>
            <a:ext cx="1693489" cy="56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ttangolo 12"/>
          <p:cNvSpPr/>
          <p:nvPr/>
        </p:nvSpPr>
        <p:spPr>
          <a:xfrm>
            <a:off x="0" y="6406703"/>
            <a:ext cx="91440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342900" indent="-342900" algn="r" eaLnBrk="1" hangingPunct="1">
              <a:spcBef>
                <a:spcPct val="20000"/>
              </a:spcBef>
              <a:buClr>
                <a:srgbClr val="D6D6F4"/>
              </a:buClr>
              <a:buSzPct val="75000"/>
              <a:defRPr/>
            </a:pPr>
            <a:r>
              <a:rPr lang="it-IT" altLang="it-IT" b="0" kern="0" dirty="0">
                <a:solidFill>
                  <a:srgbClr val="92D050"/>
                </a:solidFill>
                <a:latin typeface="Arial"/>
              </a:rPr>
              <a:t>Alberto De Rosa</a:t>
            </a:r>
          </a:p>
        </p:txBody>
      </p:sp>
    </p:spTree>
    <p:extLst>
      <p:ext uri="{BB962C8B-B14F-4D97-AF65-F5344CB8AC3E}">
        <p14:creationId xmlns:p14="http://schemas.microsoft.com/office/powerpoint/2010/main" val="378539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979712" y="332656"/>
            <a:ext cx="62861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eaLnBrk="0" hangingPunct="0"/>
            <a:endParaRPr lang="it-IT" sz="3600" i="0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395536" y="1475656"/>
            <a:ext cx="8352928" cy="48965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914400" eaLnBrk="0" hangingPunct="0">
              <a:spcBef>
                <a:spcPts val="0"/>
              </a:spcBef>
            </a:pPr>
            <a:r>
              <a:rPr lang="it-IT" sz="2400" b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Gruppo </a:t>
            </a:r>
            <a:r>
              <a:rPr lang="it-IT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Lavoro “Open </a:t>
            </a:r>
            <a:r>
              <a:rPr lang="it-IT" sz="2400" b="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  <a:r>
              <a:rPr lang="it-IT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i prodotti della ricerca CNR</a:t>
            </a:r>
            <a:r>
              <a:rPr lang="it-IT" sz="2400" b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, provvedimento del Direttore generale  </a:t>
            </a:r>
            <a:r>
              <a:rPr lang="it-IT" sz="2400" b="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</a:t>
            </a:r>
            <a:r>
              <a:rPr lang="it-IT" sz="24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400" b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0078025 in data 20.11.2018</a:t>
            </a:r>
            <a:endParaRPr lang="it-IT" sz="2000" b="0" i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 smtClean="0">
              <a:solidFill>
                <a:srgbClr val="4F81BD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000" b="0" i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Componenti: </a:t>
            </a: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000" b="0" i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Alberto </a:t>
            </a:r>
            <a:r>
              <a:rPr lang="it-IT" sz="2000" b="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Rosa, </a:t>
            </a:r>
            <a:r>
              <a:rPr lang="it-IT" sz="2000" b="0" i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Responsabile</a:t>
            </a:r>
            <a:endParaRPr lang="it-IT" sz="2000" b="0" i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000" b="0" i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Maurizio Lancia</a:t>
            </a: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000" b="0" i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Giuliano </a:t>
            </a:r>
            <a:r>
              <a:rPr lang="it-IT" sz="2000" b="0" i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Salberini</a:t>
            </a:r>
            <a:endParaRPr lang="it-IT" sz="2000" b="0" i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000" b="0" i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Donatella Castelli</a:t>
            </a: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000" b="0" i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Silvana Mangiaracina</a:t>
            </a:r>
            <a:r>
              <a:rPr lang="it-IT" sz="2000" b="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it-IT" sz="2000" b="0" i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000" b="0" i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Flavia </a:t>
            </a:r>
            <a:r>
              <a:rPr lang="it-IT" sz="2000" b="0" i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Cancedda</a:t>
            </a:r>
            <a:endParaRPr lang="it-IT" sz="2000" b="0" i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000" b="0" i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Massimiliano Saccone</a:t>
            </a: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000" b="0" i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Luciana Trufelli</a:t>
            </a: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000" b="0" i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Silvia Giannini </a:t>
            </a:r>
          </a:p>
          <a:p>
            <a:pPr algn="just" defTabSz="914400" eaLnBrk="0" hangingPunct="0">
              <a:spcBef>
                <a:spcPts val="0"/>
              </a:spcBef>
            </a:pPr>
            <a:endParaRPr lang="it-IT" sz="2400" b="0" i="0" dirty="0">
              <a:solidFill>
                <a:srgbClr val="002060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400" b="0" i="0" dirty="0" smtClean="0">
              <a:solidFill>
                <a:srgbClr val="002060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</a:endParaRPr>
          </a:p>
        </p:txBody>
      </p:sp>
      <p:pic>
        <p:nvPicPr>
          <p:cNvPr id="8" name="Picture 2" descr="La Biblioteca Centrale del Cnr 'G. Marconi': 90 anni tra storia e futu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18" y="620688"/>
            <a:ext cx="1693489" cy="56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ttangolo 12"/>
          <p:cNvSpPr/>
          <p:nvPr/>
        </p:nvSpPr>
        <p:spPr>
          <a:xfrm>
            <a:off x="0" y="6406703"/>
            <a:ext cx="91440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342900" indent="-342900" algn="r" eaLnBrk="1" hangingPunct="1">
              <a:spcBef>
                <a:spcPct val="20000"/>
              </a:spcBef>
              <a:buClr>
                <a:srgbClr val="D6D6F4"/>
              </a:buClr>
              <a:buSzPct val="75000"/>
              <a:defRPr/>
            </a:pPr>
            <a:r>
              <a:rPr lang="it-IT" altLang="it-IT" b="0" kern="0" dirty="0">
                <a:solidFill>
                  <a:srgbClr val="92D050"/>
                </a:solidFill>
                <a:latin typeface="Arial"/>
              </a:rPr>
              <a:t>Alberto De Rosa</a:t>
            </a:r>
          </a:p>
        </p:txBody>
      </p:sp>
    </p:spTree>
    <p:extLst>
      <p:ext uri="{BB962C8B-B14F-4D97-AF65-F5344CB8AC3E}">
        <p14:creationId xmlns:p14="http://schemas.microsoft.com/office/powerpoint/2010/main" val="334182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979712" y="332656"/>
            <a:ext cx="62861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eaLnBrk="0" hangingPunct="0"/>
            <a:endParaRPr lang="it-IT" sz="3600" i="0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395536" y="1475656"/>
            <a:ext cx="8352928" cy="48965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914400" eaLnBrk="0" hangingPunct="0">
              <a:spcBef>
                <a:spcPts val="0"/>
              </a:spcBef>
            </a:pPr>
            <a:endParaRPr lang="it-IT" sz="2400" b="0" i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400" b="0" i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4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Compito  </a:t>
            </a:r>
            <a:r>
              <a:rPr lang="it-IT" sz="24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proporre e definire soluzioni organizzative, linee  guida, policy  e/o regolamenti istituzionali per l'attuazione di quanto  previsto  negli atti di indirizzo, nei  programmi europei  e nazionali,  nelle  disposizioni  normative vigenti  e nell'ambito di accordi  inter-istituzionali sottoscritti  dall'Ente  in  materia  di Accesso Aperto ai prodotti  della ricerca finanziata con fondi pubblici.</a:t>
            </a:r>
            <a:endParaRPr lang="it-IT" sz="2400" b="0" i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 smtClean="0">
              <a:solidFill>
                <a:srgbClr val="4F81BD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</a:endParaRPr>
          </a:p>
        </p:txBody>
      </p:sp>
      <p:pic>
        <p:nvPicPr>
          <p:cNvPr id="8" name="Picture 2" descr="La Biblioteca Centrale del Cnr 'G. Marconi': 90 anni tra storia e futu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18" y="620688"/>
            <a:ext cx="1693489" cy="56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ttangolo 12"/>
          <p:cNvSpPr/>
          <p:nvPr/>
        </p:nvSpPr>
        <p:spPr>
          <a:xfrm>
            <a:off x="0" y="6406703"/>
            <a:ext cx="91440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342900" indent="-342900" algn="r" eaLnBrk="1" hangingPunct="1">
              <a:spcBef>
                <a:spcPct val="20000"/>
              </a:spcBef>
              <a:buClr>
                <a:srgbClr val="D6D6F4"/>
              </a:buClr>
              <a:buSzPct val="75000"/>
              <a:defRPr/>
            </a:pPr>
            <a:r>
              <a:rPr lang="it-IT" altLang="it-IT" b="0" kern="0" dirty="0">
                <a:solidFill>
                  <a:srgbClr val="92D050"/>
                </a:solidFill>
                <a:latin typeface="Arial"/>
              </a:rPr>
              <a:t>Alberto De Rosa</a:t>
            </a:r>
          </a:p>
        </p:txBody>
      </p:sp>
    </p:spTree>
    <p:extLst>
      <p:ext uri="{BB962C8B-B14F-4D97-AF65-F5344CB8AC3E}">
        <p14:creationId xmlns:p14="http://schemas.microsoft.com/office/powerpoint/2010/main" val="225669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979712" y="332656"/>
            <a:ext cx="62861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eaLnBrk="0" hangingPunct="0"/>
            <a:endParaRPr lang="it-IT" sz="3600" i="0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395536" y="1475656"/>
            <a:ext cx="8352928" cy="48965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914400" eaLnBrk="0" hangingPunct="0">
              <a:spcBef>
                <a:spcPts val="0"/>
              </a:spcBef>
            </a:pPr>
            <a:endParaRPr lang="it-IT" sz="2400" b="0" i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400" b="0" i="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Piano di attività approvato DG</a:t>
            </a: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 smtClean="0">
              <a:solidFill>
                <a:srgbClr val="4F81BD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4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it-IT" sz="24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biettivi principali </a:t>
            </a:r>
            <a:r>
              <a:rPr lang="it-IT" sz="24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delle attività a carico del </a:t>
            </a:r>
            <a:r>
              <a:rPr lang="it-IT" sz="2400" b="0" i="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GdL</a:t>
            </a:r>
            <a:r>
              <a:rPr lang="it-IT" sz="24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OA:</a:t>
            </a: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defTabSz="914400" eaLnBrk="0" hangingPunc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0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istituzionale, azioni e regole interne: </a:t>
            </a:r>
            <a:r>
              <a:rPr lang="it-IT" sz="2000" b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volontà del CNR di aderire ai principi dell’accesso aperto, definendo le linee di indirizzo politico, strategico e operativo</a:t>
            </a:r>
            <a:r>
              <a:rPr lang="it-IT" sz="2000" b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 defTabSz="914400" eaLnBrk="0" hangingPunct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it-IT" sz="2000" b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defTabSz="914400" eaLnBrk="0" hangingPunc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000" b="0" i="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Repository</a:t>
            </a:r>
            <a:r>
              <a:rPr lang="it-IT" sz="20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istituzionale dei prodotti della ricerca </a:t>
            </a:r>
            <a:r>
              <a:rPr lang="it-IT" sz="20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CNR</a:t>
            </a:r>
          </a:p>
          <a:p>
            <a:pPr marL="342900" indent="-342900" algn="just" defTabSz="914400" eaLnBrk="0" hangingPunct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it-IT" sz="2000" b="0" i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defTabSz="914400" eaLnBrk="0" hangingPunc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0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gestionale del </a:t>
            </a:r>
            <a:r>
              <a:rPr lang="it-IT" sz="2000" b="0" i="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Repository</a:t>
            </a:r>
            <a:r>
              <a:rPr lang="it-IT" sz="20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istituzionale dei prodotti della ricerca </a:t>
            </a:r>
            <a:r>
              <a:rPr lang="it-IT" sz="20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CNR</a:t>
            </a:r>
          </a:p>
          <a:p>
            <a:pPr marL="342900" indent="-342900" algn="just" defTabSz="914400" eaLnBrk="0" hangingPunct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it-IT" sz="2000" b="0" i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</a:endParaRPr>
          </a:p>
        </p:txBody>
      </p:sp>
      <p:pic>
        <p:nvPicPr>
          <p:cNvPr id="8" name="Picture 2" descr="La Biblioteca Centrale del Cnr 'G. Marconi': 90 anni tra storia e futu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18" y="620688"/>
            <a:ext cx="1693489" cy="56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ttangolo 12"/>
          <p:cNvSpPr/>
          <p:nvPr/>
        </p:nvSpPr>
        <p:spPr>
          <a:xfrm>
            <a:off x="0" y="6406703"/>
            <a:ext cx="91440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342900" indent="-342900" algn="r" eaLnBrk="1" hangingPunct="1">
              <a:spcBef>
                <a:spcPct val="20000"/>
              </a:spcBef>
              <a:buClr>
                <a:srgbClr val="D6D6F4"/>
              </a:buClr>
              <a:buSzPct val="75000"/>
              <a:defRPr/>
            </a:pPr>
            <a:r>
              <a:rPr lang="it-IT" altLang="it-IT" b="0" kern="0" dirty="0">
                <a:solidFill>
                  <a:srgbClr val="92D050"/>
                </a:solidFill>
                <a:latin typeface="Arial"/>
              </a:rPr>
              <a:t>Alberto De Rosa</a:t>
            </a:r>
          </a:p>
        </p:txBody>
      </p:sp>
    </p:spTree>
    <p:extLst>
      <p:ext uri="{BB962C8B-B14F-4D97-AF65-F5344CB8AC3E}">
        <p14:creationId xmlns:p14="http://schemas.microsoft.com/office/powerpoint/2010/main" val="62743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979712" y="332656"/>
            <a:ext cx="62861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eaLnBrk="0" hangingPunct="0"/>
            <a:endParaRPr lang="it-IT" sz="3600" i="0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395536" y="1475656"/>
            <a:ext cx="8352928" cy="48965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914400" eaLnBrk="0" hangingPunct="0">
              <a:spcBef>
                <a:spcPts val="0"/>
              </a:spcBef>
            </a:pPr>
            <a:endParaRPr lang="it-IT" sz="2400" b="0" i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defTabSz="914400" eaLnBrk="0" hangingPunc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0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Promozione e valorizzazione del ruolo del CNR nell’ambito di iniziative e progetti sulle tematiche dell’Open Access e, più in generale, dell’Open </a:t>
            </a:r>
            <a:r>
              <a:rPr lang="it-IT" sz="20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pPr marL="342900" indent="-342900" algn="just" defTabSz="914400" eaLnBrk="0" hangingPunct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it-IT" sz="2000" b="0" i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defTabSz="914400" eaLnBrk="0" hangingPunc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0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Armonizzazione delle iniziative di editoria digitale del CNR</a:t>
            </a:r>
            <a:endParaRPr lang="it-IT" sz="2000" b="0" i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defTabSz="914400" eaLnBrk="0" hangingPunct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it-IT" sz="2000" b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defTabSz="914400" eaLnBrk="0" hangingPunct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20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Politiche </a:t>
            </a:r>
            <a:r>
              <a:rPr lang="it-IT" sz="20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bibliotecarie di acquisizione di risorse e servizi digitali: verso l’accesso aperto alle pubblicazioni scientifiche</a:t>
            </a: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</a:endParaRPr>
          </a:p>
        </p:txBody>
      </p:sp>
      <p:pic>
        <p:nvPicPr>
          <p:cNvPr id="8" name="Picture 2" descr="La Biblioteca Centrale del Cnr 'G. Marconi': 90 anni tra storia e futu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18" y="620688"/>
            <a:ext cx="1693489" cy="56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ttangolo 12"/>
          <p:cNvSpPr/>
          <p:nvPr/>
        </p:nvSpPr>
        <p:spPr>
          <a:xfrm>
            <a:off x="0" y="6406703"/>
            <a:ext cx="91440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342900" indent="-342900" algn="r" eaLnBrk="1" hangingPunct="1">
              <a:spcBef>
                <a:spcPct val="20000"/>
              </a:spcBef>
              <a:buClr>
                <a:srgbClr val="D6D6F4"/>
              </a:buClr>
              <a:buSzPct val="75000"/>
              <a:defRPr/>
            </a:pPr>
            <a:r>
              <a:rPr lang="it-IT" altLang="it-IT" b="0" kern="0" dirty="0">
                <a:solidFill>
                  <a:srgbClr val="92D050"/>
                </a:solidFill>
                <a:latin typeface="Arial"/>
              </a:rPr>
              <a:t>Alberto De Rosa</a:t>
            </a:r>
          </a:p>
        </p:txBody>
      </p:sp>
    </p:spTree>
    <p:extLst>
      <p:ext uri="{BB962C8B-B14F-4D97-AF65-F5344CB8AC3E}">
        <p14:creationId xmlns:p14="http://schemas.microsoft.com/office/powerpoint/2010/main" val="363934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979712" y="332656"/>
            <a:ext cx="62861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it-IT" sz="3600" i="0" dirty="0">
              <a:solidFill>
                <a:srgbClr val="92D050"/>
              </a:solidFill>
            </a:endParaRPr>
          </a:p>
          <a:p>
            <a:pPr lvl="0"/>
            <a:endParaRPr lang="it-IT" sz="3600" i="0" dirty="0">
              <a:solidFill>
                <a:srgbClr val="92D050"/>
              </a:solidFill>
            </a:endParaRPr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388228" y="1412776"/>
            <a:ext cx="8208912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defTabSz="914400" eaLnBrk="0" hangingPunct="0">
              <a:spcBef>
                <a:spcPts val="0"/>
              </a:spcBef>
            </a:pPr>
            <a:endParaRPr lang="it-IT" sz="2000" b="0" i="0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914400" eaLnBrk="0" hangingPunct="0">
              <a:spcBef>
                <a:spcPts val="0"/>
              </a:spcBef>
            </a:pPr>
            <a:r>
              <a:rPr lang="it-IT" sz="2000" b="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Serie </a:t>
            </a:r>
            <a:r>
              <a:rPr lang="it-IT" sz="2000" b="0" i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incontri informativi sulle diverse </a:t>
            </a:r>
            <a:r>
              <a:rPr lang="it-IT" sz="2000" b="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iniziative previste da collaborazioni </a:t>
            </a:r>
            <a:r>
              <a:rPr lang="it-IT" sz="2000" b="0" i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internazionali tra istituzioni che finanziano la Ricerca con lo scopo di accelerare la transizione al modello Open </a:t>
            </a:r>
            <a:r>
              <a:rPr lang="it-IT" sz="2000" b="0" i="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  <a:r>
              <a:rPr lang="it-IT" sz="2000" b="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914400" eaLnBrk="0" hangingPunct="0">
              <a:spcBef>
                <a:spcPts val="0"/>
              </a:spcBef>
            </a:pPr>
            <a:r>
              <a:rPr lang="it-IT" sz="2000" b="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Incontri organizzati, per il </a:t>
            </a:r>
            <a:r>
              <a:rPr lang="it-IT" sz="2000" b="0" i="0" dirty="0" err="1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Cnr</a:t>
            </a:r>
            <a:r>
              <a:rPr lang="it-IT" sz="2000" b="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 Silvia Giannini, </a:t>
            </a:r>
            <a:r>
              <a:rPr lang="it-IT" sz="2000" b="0" i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Silvana Mangiaracina e Alberto De Rosa in collaborazione con Elena Giglia </a:t>
            </a:r>
            <a:r>
              <a:rPr lang="it-IT" sz="2000" b="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2000" b="0" i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responsabile dell'Unità di progetto Open Access dell'Università di Torino) </a:t>
            </a:r>
            <a:r>
              <a:rPr lang="it-IT" sz="2000" b="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2000" b="0" i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Stefano </a:t>
            </a:r>
            <a:r>
              <a:rPr lang="it-IT" sz="2000" b="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Bianco (Alte </a:t>
            </a:r>
            <a:r>
              <a:rPr lang="it-IT" sz="2000" b="0" i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 - Laboratori Nazionali di Frascati </a:t>
            </a:r>
            <a:r>
              <a:rPr lang="it-IT" sz="2000" b="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dell'INFN).</a:t>
            </a:r>
          </a:p>
          <a:p>
            <a:pPr lvl="0"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914400" eaLnBrk="0" hangingPunct="0">
              <a:spcBef>
                <a:spcPts val="0"/>
              </a:spcBef>
            </a:pPr>
            <a:r>
              <a:rPr lang="it-IT" sz="2000" b="0" i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febbraio 2019 -  </a:t>
            </a:r>
            <a:r>
              <a:rPr lang="it-IT" sz="2000" b="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it-IT" sz="2000" b="0" dirty="0" err="1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Transformative</a:t>
            </a:r>
            <a:r>
              <a:rPr lang="it-IT" sz="2000" b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b="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agreements</a:t>
            </a:r>
            <a:r>
              <a:rPr lang="it-IT" sz="2000" b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it-IT" sz="2000" b="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PlanS</a:t>
            </a:r>
            <a:r>
              <a:rPr lang="it-IT" sz="2000" b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2000" b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verso </a:t>
            </a:r>
            <a:r>
              <a:rPr lang="it-IT" sz="2000" b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l’Open Access </a:t>
            </a:r>
            <a:r>
              <a:rPr lang="it-IT" sz="2000" b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globale</a:t>
            </a:r>
            <a:r>
              <a:rPr lang="it-IT" sz="2000" b="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-Roma- Biblioteca </a:t>
            </a:r>
            <a:r>
              <a:rPr lang="it-IT" sz="2000" b="0" i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centrale </a:t>
            </a:r>
          </a:p>
          <a:p>
            <a:pPr lvl="0" algn="just" defTabSz="914400" eaLnBrk="0" hangingPunct="0">
              <a:spcBef>
                <a:spcPts val="0"/>
              </a:spcBef>
            </a:pPr>
            <a:endParaRPr lang="it-IT" sz="2400" b="0" i="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  <a:latin typeface="Arial" charset="0"/>
            </a:endParaRPr>
          </a:p>
          <a:p>
            <a:pPr lvl="0"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  <a:latin typeface="Arial" charset="0"/>
            </a:endParaRPr>
          </a:p>
        </p:txBody>
      </p:sp>
      <p:pic>
        <p:nvPicPr>
          <p:cNvPr id="8" name="Picture 2" descr="La Biblioteca Centrale del Cnr 'G. Marconi': 90 anni tra storia e futu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18" y="620688"/>
            <a:ext cx="1693489" cy="56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ttangolo 12"/>
          <p:cNvSpPr/>
          <p:nvPr/>
        </p:nvSpPr>
        <p:spPr>
          <a:xfrm>
            <a:off x="0" y="6391514"/>
            <a:ext cx="91440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342900" lvl="0" indent="-342900" algn="r" eaLnBrk="1" hangingPunct="1">
              <a:spcBef>
                <a:spcPct val="20000"/>
              </a:spcBef>
              <a:buClr>
                <a:srgbClr val="D6D6F4"/>
              </a:buClr>
              <a:buSzPct val="75000"/>
              <a:defRPr/>
            </a:pPr>
            <a:r>
              <a:rPr lang="it-IT" altLang="it-IT" b="0" kern="0" dirty="0">
                <a:solidFill>
                  <a:srgbClr val="92D050"/>
                </a:solidFill>
                <a:latin typeface="Arial"/>
              </a:rPr>
              <a:t>Alberto De Rosa</a:t>
            </a:r>
          </a:p>
        </p:txBody>
      </p:sp>
    </p:spTree>
    <p:extLst>
      <p:ext uri="{BB962C8B-B14F-4D97-AF65-F5344CB8AC3E}">
        <p14:creationId xmlns:p14="http://schemas.microsoft.com/office/powerpoint/2010/main" val="163801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979712" y="332656"/>
            <a:ext cx="62861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it-IT" sz="3600" i="0" dirty="0">
              <a:solidFill>
                <a:srgbClr val="92D050"/>
              </a:solidFill>
            </a:endParaRPr>
          </a:p>
          <a:p>
            <a:pPr lvl="0"/>
            <a:endParaRPr lang="it-IT" sz="3600" i="0" dirty="0">
              <a:solidFill>
                <a:srgbClr val="92D050"/>
              </a:solidFill>
            </a:endParaRPr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388228" y="1412776"/>
            <a:ext cx="8208912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  <a:latin typeface="Arial" charset="0"/>
            </a:endParaRPr>
          </a:p>
          <a:p>
            <a:pPr lvl="0" algn="just" defTabSz="914400" eaLnBrk="0" hangingPunct="0">
              <a:spcBef>
                <a:spcPts val="0"/>
              </a:spcBef>
            </a:pPr>
            <a:endParaRPr lang="it-IT" sz="2400" b="0" i="0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914400" eaLnBrk="0" hangingPunct="0">
              <a:spcBef>
                <a:spcPts val="0"/>
              </a:spcBef>
            </a:pPr>
            <a:endParaRPr lang="it-IT" sz="2400" b="0" i="0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914400" eaLnBrk="0" hangingPunct="0">
              <a:spcBef>
                <a:spcPts val="0"/>
              </a:spcBef>
            </a:pPr>
            <a:r>
              <a:rPr lang="it-IT" sz="2400" b="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Posizione del </a:t>
            </a:r>
            <a:r>
              <a:rPr lang="it-IT" sz="2400" b="0" i="0" dirty="0" err="1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Cnr</a:t>
            </a:r>
            <a:r>
              <a:rPr lang="it-IT" sz="2400" b="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della Biblioteca centrale Guglielmo Marconi rispetto a Plan S</a:t>
            </a:r>
          </a:p>
          <a:p>
            <a:pPr lvl="0" algn="just" defTabSz="914400" eaLnBrk="0" hangingPunct="0">
              <a:spcBef>
                <a:spcPts val="0"/>
              </a:spcBef>
            </a:pPr>
            <a:endParaRPr lang="it-IT" sz="2400" b="0" i="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914400" eaLnBrk="0" hangingPunct="0">
              <a:spcBef>
                <a:spcPts val="0"/>
              </a:spcBef>
            </a:pPr>
            <a:endParaRPr lang="it-IT" sz="2400" b="0" i="0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914400" eaLnBrk="0" hangingPunct="0">
              <a:spcBef>
                <a:spcPts val="0"/>
              </a:spcBef>
            </a:pPr>
            <a:r>
              <a:rPr lang="it-IT" sz="2400" b="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Ruolo </a:t>
            </a:r>
            <a:r>
              <a:rPr lang="it-IT" sz="2400" b="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della Biblioteca centrale</a:t>
            </a:r>
            <a:endParaRPr lang="it-IT" sz="2400" b="0" i="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  <a:latin typeface="Arial" charset="0"/>
            </a:endParaRPr>
          </a:p>
          <a:p>
            <a:pPr lvl="0"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  <a:latin typeface="Arial" charset="0"/>
            </a:endParaRPr>
          </a:p>
        </p:txBody>
      </p:sp>
      <p:pic>
        <p:nvPicPr>
          <p:cNvPr id="8" name="Picture 2" descr="La Biblioteca Centrale del Cnr 'G. Marconi': 90 anni tra storia e futu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18" y="620688"/>
            <a:ext cx="1693489" cy="56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ttangolo 12"/>
          <p:cNvSpPr/>
          <p:nvPr/>
        </p:nvSpPr>
        <p:spPr>
          <a:xfrm>
            <a:off x="0" y="6391514"/>
            <a:ext cx="91440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342900" lvl="0" indent="-342900" algn="r" eaLnBrk="1" hangingPunct="1">
              <a:spcBef>
                <a:spcPct val="20000"/>
              </a:spcBef>
              <a:buClr>
                <a:srgbClr val="D6D6F4"/>
              </a:buClr>
              <a:buSzPct val="75000"/>
              <a:defRPr/>
            </a:pPr>
            <a:r>
              <a:rPr lang="it-IT" altLang="it-IT" b="0" kern="0" dirty="0">
                <a:solidFill>
                  <a:srgbClr val="92D050"/>
                </a:solidFill>
                <a:latin typeface="Arial"/>
              </a:rPr>
              <a:t>Alberto De Rosa</a:t>
            </a:r>
          </a:p>
        </p:txBody>
      </p:sp>
    </p:spTree>
    <p:extLst>
      <p:ext uri="{BB962C8B-B14F-4D97-AF65-F5344CB8AC3E}">
        <p14:creationId xmlns:p14="http://schemas.microsoft.com/office/powerpoint/2010/main" val="413070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979712" y="332656"/>
            <a:ext cx="62861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it-IT" sz="3600" i="0" dirty="0">
              <a:solidFill>
                <a:srgbClr val="92D050"/>
              </a:solidFill>
            </a:endParaRPr>
          </a:p>
          <a:p>
            <a:pPr lvl="0"/>
            <a:endParaRPr lang="it-IT" sz="3600" i="0" dirty="0">
              <a:solidFill>
                <a:srgbClr val="92D050"/>
              </a:solidFill>
            </a:endParaRPr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388228" y="1412776"/>
            <a:ext cx="8208912" cy="4752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  <a:latin typeface="Arial" charset="0"/>
            </a:endParaRPr>
          </a:p>
          <a:p>
            <a:pPr lvl="0" algn="just" defTabSz="914400" eaLnBrk="0" hangingPunct="0">
              <a:spcBef>
                <a:spcPts val="0"/>
              </a:spcBef>
            </a:pPr>
            <a:r>
              <a:rPr lang="it-IT" sz="2000" b="0" i="0" dirty="0" smtClean="0">
                <a:solidFill>
                  <a:schemeClr val="tx2"/>
                </a:solidFill>
                <a:latin typeface="Arial" charset="0"/>
              </a:rPr>
              <a:t>La </a:t>
            </a:r>
            <a:r>
              <a:rPr lang="it-IT" sz="2000" b="0" i="0" dirty="0">
                <a:solidFill>
                  <a:schemeClr val="tx2"/>
                </a:solidFill>
                <a:latin typeface="Arial" charset="0"/>
              </a:rPr>
              <a:t>Biblioteca Centrale è stata istituita nel </a:t>
            </a:r>
            <a:r>
              <a:rPr lang="it-IT" sz="2000" i="0" dirty="0" smtClean="0">
                <a:solidFill>
                  <a:schemeClr val="tx2"/>
                </a:solidFill>
                <a:latin typeface="Arial" charset="0"/>
              </a:rPr>
              <a:t>1927 </a:t>
            </a:r>
            <a:r>
              <a:rPr lang="it-IT" sz="2000" b="0" i="0" dirty="0" smtClean="0">
                <a:solidFill>
                  <a:schemeClr val="tx2"/>
                </a:solidFill>
                <a:latin typeface="Arial" charset="0"/>
              </a:rPr>
              <a:t>grazie allo scienziato </a:t>
            </a:r>
            <a:r>
              <a:rPr lang="it-IT" sz="2000" i="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it-IT" sz="2000" b="0" i="0" dirty="0">
                <a:solidFill>
                  <a:schemeClr val="tx2"/>
                </a:solidFill>
                <a:latin typeface="Arial" charset="0"/>
              </a:rPr>
              <a:t>Guglielmo Marconi </a:t>
            </a:r>
            <a:r>
              <a:rPr lang="it-IT" sz="2000" b="0" i="0" dirty="0" smtClean="0">
                <a:solidFill>
                  <a:schemeClr val="tx2"/>
                </a:solidFill>
                <a:latin typeface="Arial" charset="0"/>
              </a:rPr>
              <a:t>che fu il </a:t>
            </a:r>
            <a:r>
              <a:rPr lang="it-IT" sz="2000" b="0" i="0" dirty="0">
                <a:solidFill>
                  <a:schemeClr val="tx2"/>
                </a:solidFill>
                <a:latin typeface="Arial" charset="0"/>
              </a:rPr>
              <a:t>Presidente del CNR dal 1927 al 1937.  </a:t>
            </a:r>
            <a:endParaRPr lang="it-IT" sz="2000" b="0" i="0" dirty="0" smtClean="0">
              <a:solidFill>
                <a:schemeClr val="tx2"/>
              </a:solidFill>
              <a:latin typeface="Arial" charset="0"/>
            </a:endParaRPr>
          </a:p>
          <a:p>
            <a:pPr lvl="0" algn="just" defTabSz="914400" eaLnBrk="0" hangingPunct="0">
              <a:spcBef>
                <a:spcPts val="0"/>
              </a:spcBef>
            </a:pPr>
            <a:r>
              <a:rPr lang="it-IT" sz="2000" b="0" i="0" dirty="0" smtClean="0">
                <a:solidFill>
                  <a:schemeClr val="tx2"/>
                </a:solidFill>
                <a:latin typeface="Arial" charset="0"/>
              </a:rPr>
              <a:t>La sua istituzione deriva dall'attribuzione </a:t>
            </a:r>
            <a:r>
              <a:rPr lang="it-IT" sz="2000" b="0" i="0" dirty="0">
                <a:solidFill>
                  <a:schemeClr val="tx2"/>
                </a:solidFill>
                <a:latin typeface="Arial" charset="0"/>
              </a:rPr>
              <a:t>al CNR del </a:t>
            </a:r>
            <a:r>
              <a:rPr lang="it-IT" sz="2000" i="0" dirty="0">
                <a:solidFill>
                  <a:schemeClr val="tx2"/>
                </a:solidFill>
                <a:latin typeface="Arial" charset="0"/>
              </a:rPr>
              <a:t>diritto di deposito legale delle pubblicazioni tecnico-scientifiche prodotte in </a:t>
            </a:r>
            <a:r>
              <a:rPr lang="it-IT" sz="2000" i="0" dirty="0" smtClean="0">
                <a:solidFill>
                  <a:schemeClr val="tx2"/>
                </a:solidFill>
                <a:latin typeface="Arial" charset="0"/>
              </a:rPr>
              <a:t>Italia </a:t>
            </a:r>
            <a:r>
              <a:rPr lang="it-IT" sz="2000" b="0" i="0" dirty="0">
                <a:solidFill>
                  <a:schemeClr val="tx2"/>
                </a:solidFill>
                <a:latin typeface="Arial" charset="0"/>
              </a:rPr>
              <a:t>(R.D.L. 31.3.1927, n.638). </a:t>
            </a:r>
            <a:endParaRPr lang="it-IT" sz="2000" b="0" i="0" dirty="0" smtClean="0">
              <a:solidFill>
                <a:schemeClr val="tx2"/>
              </a:solidFill>
              <a:latin typeface="Arial" charset="0"/>
            </a:endParaRPr>
          </a:p>
          <a:p>
            <a:pPr lvl="0" algn="just" defTabSz="914400" eaLnBrk="0" hangingPunct="0">
              <a:spcBef>
                <a:spcPts val="0"/>
              </a:spcBef>
            </a:pPr>
            <a:endParaRPr lang="it-IT" sz="2000" b="0" i="0" dirty="0" smtClean="0">
              <a:solidFill>
                <a:schemeClr val="tx2"/>
              </a:solidFill>
              <a:latin typeface="Arial" charset="0"/>
            </a:endParaRPr>
          </a:p>
          <a:p>
            <a:pPr lvl="0" algn="just" defTabSz="914400" eaLnBrk="0" hangingPunct="0">
              <a:spcBef>
                <a:spcPts val="0"/>
              </a:spcBef>
            </a:pPr>
            <a:endParaRPr lang="it-IT" sz="2000" b="0" i="0" dirty="0" smtClean="0">
              <a:solidFill>
                <a:schemeClr val="tx2"/>
              </a:solidFill>
              <a:latin typeface="Arial" charset="0"/>
            </a:endParaRPr>
          </a:p>
          <a:p>
            <a:pPr lvl="0" algn="just" defTabSz="914400" eaLnBrk="0" hangingPunct="0">
              <a:spcBef>
                <a:spcPts val="0"/>
              </a:spcBef>
            </a:pPr>
            <a:r>
              <a:rPr lang="it-IT" sz="2000" b="0" i="0" dirty="0">
                <a:solidFill>
                  <a:schemeClr val="tx2"/>
                </a:solidFill>
                <a:latin typeface="Arial" charset="0"/>
              </a:rPr>
              <a:t>La Biblioteca centrale è considerata la «Biblioteca nazionale della </a:t>
            </a:r>
            <a:r>
              <a:rPr lang="it-IT" sz="2000" i="0" dirty="0">
                <a:solidFill>
                  <a:schemeClr val="tx2"/>
                </a:solidFill>
                <a:latin typeface="Arial" charset="0"/>
              </a:rPr>
              <a:t>Scienza</a:t>
            </a:r>
            <a:r>
              <a:rPr lang="it-IT" sz="2000" b="0" i="0" dirty="0">
                <a:solidFill>
                  <a:schemeClr val="tx2"/>
                </a:solidFill>
                <a:latin typeface="Arial" charset="0"/>
              </a:rPr>
              <a:t> e della </a:t>
            </a:r>
            <a:r>
              <a:rPr lang="it-IT" sz="2000" i="0" dirty="0">
                <a:solidFill>
                  <a:schemeClr val="tx2"/>
                </a:solidFill>
                <a:latin typeface="Arial" charset="0"/>
              </a:rPr>
              <a:t>Tecnica</a:t>
            </a:r>
            <a:r>
              <a:rPr lang="it-IT" sz="2000" b="0" i="0" dirty="0">
                <a:solidFill>
                  <a:schemeClr val="tx2"/>
                </a:solidFill>
                <a:latin typeface="Arial" charset="0"/>
              </a:rPr>
              <a:t>» in quanto </a:t>
            </a:r>
            <a:r>
              <a:rPr lang="it-IT" sz="2000" b="0" i="0" u="sng" dirty="0">
                <a:solidFill>
                  <a:schemeClr val="tx2"/>
                </a:solidFill>
                <a:latin typeface="Arial" charset="0"/>
              </a:rPr>
              <a:t>conserva, valorizza e diffonde </a:t>
            </a:r>
            <a:r>
              <a:rPr lang="it-IT" sz="2000" b="0" i="0" dirty="0">
                <a:solidFill>
                  <a:schemeClr val="tx2"/>
                </a:solidFill>
                <a:latin typeface="Arial" charset="0"/>
              </a:rPr>
              <a:t>la produzione editoriale scientifica italiana grazie al Deposito legale delle pubblicazioni (R.D.L. 31.3.1927, n.638).</a:t>
            </a:r>
            <a:endParaRPr lang="it-IT" sz="2000" b="0" i="0" dirty="0">
              <a:solidFill>
                <a:srgbClr val="4F81BD"/>
              </a:solidFill>
              <a:latin typeface="Arial" charset="0"/>
            </a:endParaRPr>
          </a:p>
          <a:p>
            <a:pPr lvl="0"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  <a:latin typeface="Arial" charset="0"/>
            </a:endParaRPr>
          </a:p>
          <a:p>
            <a:pPr lvl="0"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  <a:latin typeface="Arial" charset="0"/>
            </a:endParaRPr>
          </a:p>
        </p:txBody>
      </p:sp>
      <p:pic>
        <p:nvPicPr>
          <p:cNvPr id="8" name="Picture 2" descr="La Biblioteca Centrale del Cnr 'G. Marconi': 90 anni tra storia e futu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18" y="620688"/>
            <a:ext cx="1693489" cy="56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ttangolo 12"/>
          <p:cNvSpPr/>
          <p:nvPr/>
        </p:nvSpPr>
        <p:spPr>
          <a:xfrm>
            <a:off x="0" y="6391514"/>
            <a:ext cx="91440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342900" lvl="0" indent="-342900" algn="r" eaLnBrk="1" hangingPunct="1">
              <a:spcBef>
                <a:spcPct val="20000"/>
              </a:spcBef>
              <a:buClr>
                <a:srgbClr val="D6D6F4"/>
              </a:buClr>
              <a:buSzPct val="75000"/>
              <a:defRPr/>
            </a:pPr>
            <a:r>
              <a:rPr lang="it-IT" altLang="it-IT" b="0" kern="0" dirty="0">
                <a:solidFill>
                  <a:srgbClr val="92D050"/>
                </a:solidFill>
                <a:latin typeface="Arial"/>
              </a:rPr>
              <a:t>Alberto De Rosa</a:t>
            </a:r>
          </a:p>
        </p:txBody>
      </p:sp>
    </p:spTree>
    <p:extLst>
      <p:ext uri="{BB962C8B-B14F-4D97-AF65-F5344CB8AC3E}">
        <p14:creationId xmlns:p14="http://schemas.microsoft.com/office/powerpoint/2010/main" val="164160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979712" y="332656"/>
            <a:ext cx="62861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eaLnBrk="0" hangingPunct="0"/>
            <a:endParaRPr lang="it-IT" sz="3600" i="0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323528" y="1412775"/>
            <a:ext cx="8273612" cy="47048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914400" eaLnBrk="0" hangingPunct="0">
              <a:spcBef>
                <a:spcPct val="0"/>
              </a:spcBef>
            </a:pPr>
            <a:r>
              <a:rPr lang="it-IT" sz="2400" dirty="0" smtClean="0">
                <a:solidFill>
                  <a:srgbClr val="1F497D"/>
                </a:solidFill>
                <a:latin typeface="Arial" charset="0"/>
              </a:rPr>
              <a:t>                         Patrimonio</a:t>
            </a:r>
            <a:endParaRPr lang="it-IT" sz="2400" dirty="0">
              <a:solidFill>
                <a:srgbClr val="1F497D"/>
              </a:solidFill>
              <a:latin typeface="Arial" charset="0"/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 smtClean="0">
              <a:solidFill>
                <a:srgbClr val="4F81BD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000" b="0" i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patrimonio documentario, multidisciplinare e di </a:t>
            </a:r>
            <a:endParaRPr lang="it-IT" sz="2000" b="0" i="0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000" b="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carattere tecnico-scientifico, è </a:t>
            </a:r>
            <a:r>
              <a:rPr lang="it-IT" sz="2000" b="0" i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stimato oggi </a:t>
            </a:r>
            <a:endParaRPr lang="it-IT" sz="2000" b="0" i="0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000" b="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complessivamente </a:t>
            </a:r>
            <a:r>
              <a:rPr lang="it-IT" sz="2000" b="0" i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intorno ai </a:t>
            </a:r>
            <a:r>
              <a:rPr lang="it-IT" sz="2000" i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500.000 volumi</a:t>
            </a:r>
            <a:r>
              <a:rPr lang="it-IT" sz="2000" b="0" i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it-IT" sz="2000" b="0" i="0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000" b="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2000" b="0" i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cui circa </a:t>
            </a:r>
            <a:r>
              <a:rPr lang="it-IT" sz="2000" i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150.000 </a:t>
            </a:r>
            <a:r>
              <a:rPr lang="it-IT" sz="2000" b="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2000" b="0" i="0" u="sng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antiquariato scientifico</a:t>
            </a:r>
            <a:r>
              <a:rPr lang="it-IT" sz="2000" b="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000" b="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Esso è alimentato attraverso </a:t>
            </a:r>
            <a:r>
              <a:rPr lang="it-IT" sz="2000" b="0" i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deposito </a:t>
            </a:r>
            <a:r>
              <a:rPr lang="it-IT" sz="2000" b="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legale, gli </a:t>
            </a: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000" b="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acquisti</a:t>
            </a:r>
            <a:r>
              <a:rPr lang="it-IT" sz="2000" b="0" i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la produzione del CNR e le donazioni di enti </a:t>
            </a:r>
            <a:endParaRPr lang="it-IT" sz="2000" b="0" i="0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000" b="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2000" b="0" i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privati (Fondo </a:t>
            </a:r>
            <a:r>
              <a:rPr lang="it-IT" sz="2000" b="0" i="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Tedone</a:t>
            </a:r>
            <a:r>
              <a:rPr lang="it-IT" sz="2000" b="0" i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Fondo </a:t>
            </a:r>
            <a:r>
              <a:rPr lang="it-IT" sz="2000" b="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Agnello,</a:t>
            </a: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000" b="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Fondo </a:t>
            </a:r>
            <a:r>
              <a:rPr lang="it-IT" sz="2000" b="0" i="0" dirty="0" err="1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Pallottino</a:t>
            </a:r>
            <a:r>
              <a:rPr lang="it-IT" sz="2000" b="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ecc.).</a:t>
            </a: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000" b="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L'apertura </a:t>
            </a:r>
            <a:r>
              <a:rPr lang="it-IT" sz="2000" b="0" i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verso il digitale ha ampliato </a:t>
            </a:r>
            <a:r>
              <a:rPr lang="it-IT" sz="2000" b="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ulteriormente</a:t>
            </a: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000" b="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 scenario</a:t>
            </a:r>
            <a:r>
              <a:rPr lang="it-IT" sz="2000" b="0" i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attualmente, infatti, sono a disposizione </a:t>
            </a:r>
            <a:endParaRPr lang="it-IT" sz="2000" b="0" i="0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000" b="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dell'utenza </a:t>
            </a:r>
            <a:r>
              <a:rPr lang="it-IT" sz="2000" b="0" i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scientifica e non, più di </a:t>
            </a:r>
            <a:r>
              <a:rPr lang="it-IT" sz="2000" i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10.000 periodici </a:t>
            </a:r>
            <a:endParaRPr lang="it-IT" sz="2000" i="0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00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elettronici</a:t>
            </a:r>
            <a:r>
              <a:rPr lang="it-IT" sz="2000" b="0" i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000" i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50.000 </a:t>
            </a:r>
            <a:r>
              <a:rPr lang="it-IT" sz="2000" i="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ebook</a:t>
            </a:r>
            <a:r>
              <a:rPr lang="it-IT" sz="2000" b="0" i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000" i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20.000 </a:t>
            </a:r>
            <a:r>
              <a:rPr lang="it-IT" sz="2000" i="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proceedings</a:t>
            </a:r>
            <a:r>
              <a:rPr lang="it-IT" sz="2000" i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2000" i="0" dirty="0" smtClean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000" b="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2000" i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5.000 </a:t>
            </a:r>
            <a:r>
              <a:rPr lang="it-IT" sz="2000" i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</a:t>
            </a:r>
            <a:r>
              <a:rPr lang="it-IT" sz="2000" i="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IEEE. </a:t>
            </a: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1F497D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 smtClean="0">
              <a:solidFill>
                <a:srgbClr val="4F81BD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 smtClean="0">
              <a:solidFill>
                <a:srgbClr val="4F81BD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</a:endParaRPr>
          </a:p>
        </p:txBody>
      </p:sp>
      <p:pic>
        <p:nvPicPr>
          <p:cNvPr id="8" name="Picture 2" descr="La Biblioteca Centrale del Cnr 'G. Marconi': 90 anni tra storia e futu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18" y="620688"/>
            <a:ext cx="1693489" cy="56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ttangolo 12"/>
          <p:cNvSpPr/>
          <p:nvPr/>
        </p:nvSpPr>
        <p:spPr>
          <a:xfrm>
            <a:off x="0" y="6406703"/>
            <a:ext cx="91440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342900" indent="-342900" algn="r" eaLnBrk="1" hangingPunct="1">
              <a:spcBef>
                <a:spcPct val="20000"/>
              </a:spcBef>
              <a:buClr>
                <a:srgbClr val="D6D6F4"/>
              </a:buClr>
              <a:buSzPct val="75000"/>
              <a:defRPr/>
            </a:pPr>
            <a:r>
              <a:rPr lang="it-IT" altLang="it-IT" b="0" kern="0" dirty="0">
                <a:solidFill>
                  <a:srgbClr val="92D050"/>
                </a:solidFill>
                <a:latin typeface="Arial"/>
              </a:rPr>
              <a:t>Alberto De Rosa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286428">
            <a:off x="6416407" y="4581652"/>
            <a:ext cx="2139881" cy="1828959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5919" y="3470379"/>
            <a:ext cx="1944793" cy="131685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8935" y="2008984"/>
            <a:ext cx="1969179" cy="131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15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979712" y="332656"/>
            <a:ext cx="62861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eaLnBrk="0" hangingPunct="0"/>
            <a:endParaRPr lang="it-IT" sz="3600" i="0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388228" y="1412776"/>
            <a:ext cx="8208912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914400" eaLnBrk="0" hangingPunct="0">
              <a:spcBef>
                <a:spcPts val="0"/>
              </a:spcBef>
            </a:pPr>
            <a:endParaRPr lang="it-IT" sz="2000" b="0" i="0" dirty="0" smtClean="0">
              <a:solidFill>
                <a:srgbClr val="4F81BD"/>
              </a:solidFill>
            </a:endParaRPr>
          </a:p>
          <a:p>
            <a:pPr lvl="0" algn="l" defTabSz="914400" eaLnBrk="0" hangingPunct="0">
              <a:spcBef>
                <a:spcPct val="0"/>
              </a:spcBef>
            </a:pPr>
            <a:endParaRPr lang="it-IT" sz="2000" b="0" i="0" dirty="0" smtClean="0">
              <a:solidFill>
                <a:srgbClr val="4F81BD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0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 i suoi compiti più importanti la Biblioteca conserva e valorizza la produzione editoriale del </a:t>
            </a:r>
            <a:r>
              <a:rPr lang="it-IT" sz="2000" b="0" i="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Cnr</a:t>
            </a:r>
            <a:r>
              <a:rPr lang="it-IT" sz="20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cura il </a:t>
            </a:r>
            <a:r>
              <a:rPr lang="it-IT" sz="200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coordinamento </a:t>
            </a:r>
            <a:r>
              <a:rPr lang="it-IT" sz="20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sistema bibliotecario dell’Ente</a:t>
            </a:r>
            <a:r>
              <a:rPr lang="it-IT" sz="20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0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«L'Art. 3  del Regolamento della Biblioteca Centrale (approvato con DPCM 7 ottobre 1987 n. 475) affida alla Biblioteca Centrale il compito di armonizzare le attività e i servizi del sistema bibliotecario dell'Ente» </a:t>
            </a: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 smtClean="0">
              <a:solidFill>
                <a:srgbClr val="4F81BD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</a:endParaRPr>
          </a:p>
        </p:txBody>
      </p:sp>
      <p:pic>
        <p:nvPicPr>
          <p:cNvPr id="8" name="Picture 2" descr="La Biblioteca Centrale del Cnr 'G. Marconi': 90 anni tra storia e futu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18" y="620688"/>
            <a:ext cx="1693489" cy="56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ttangolo 12"/>
          <p:cNvSpPr/>
          <p:nvPr/>
        </p:nvSpPr>
        <p:spPr>
          <a:xfrm>
            <a:off x="0" y="6406703"/>
            <a:ext cx="91440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342900" indent="-342900" algn="r" eaLnBrk="1" hangingPunct="1">
              <a:spcBef>
                <a:spcPct val="20000"/>
              </a:spcBef>
              <a:buClr>
                <a:srgbClr val="D6D6F4"/>
              </a:buClr>
              <a:buSzPct val="75000"/>
              <a:defRPr/>
            </a:pPr>
            <a:r>
              <a:rPr lang="it-IT" altLang="it-IT" b="0" kern="0" dirty="0">
                <a:solidFill>
                  <a:srgbClr val="92D050"/>
                </a:solidFill>
                <a:latin typeface="Arial"/>
              </a:rPr>
              <a:t>Alberto De Rosa</a:t>
            </a:r>
          </a:p>
        </p:txBody>
      </p:sp>
    </p:spTree>
    <p:extLst>
      <p:ext uri="{BB962C8B-B14F-4D97-AF65-F5344CB8AC3E}">
        <p14:creationId xmlns:p14="http://schemas.microsoft.com/office/powerpoint/2010/main" val="219098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979712" y="332656"/>
            <a:ext cx="62861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eaLnBrk="0" hangingPunct="0"/>
            <a:endParaRPr lang="it-IT" sz="3600" i="0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323528" y="1412775"/>
            <a:ext cx="8352928" cy="48965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914400" eaLnBrk="0" hangingPunct="0">
              <a:spcBef>
                <a:spcPts val="0"/>
              </a:spcBef>
            </a:pPr>
            <a:endParaRPr lang="it-IT" sz="2000" b="0" i="0" dirty="0" smtClean="0">
              <a:solidFill>
                <a:srgbClr val="4F81BD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0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it-IT" sz="2000" b="0" i="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rafforzare la posizione contrattuale</a:t>
            </a:r>
            <a:r>
              <a:rPr lang="it-IT" sz="20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it-IT" sz="20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CNR nei confronti </a:t>
            </a:r>
            <a:r>
              <a:rPr lang="it-IT" sz="20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 fornitori e degli editori, </a:t>
            </a:r>
            <a:r>
              <a:rPr lang="it-IT" sz="2000" b="0" i="0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partire dal 2011 la Biblioteca Centrale </a:t>
            </a:r>
            <a:r>
              <a:rPr lang="it-IT" sz="20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preso in carico la gestione delle acquisizioni coordinate e centralizzate</a:t>
            </a:r>
            <a:r>
              <a:rPr lang="it-IT" sz="20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b="0" i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0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Scopo principale della </a:t>
            </a:r>
            <a:r>
              <a:rPr lang="it-IT" sz="2000" i="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Centralizzazione </a:t>
            </a:r>
            <a:r>
              <a:rPr lang="it-IT" sz="2000" i="0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degli acquisti </a:t>
            </a:r>
            <a:r>
              <a:rPr lang="it-IT" sz="20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 stato la </a:t>
            </a:r>
            <a:r>
              <a:rPr lang="it-IT" sz="200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razionalizzazione</a:t>
            </a:r>
            <a:r>
              <a:rPr lang="it-IT" sz="20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processo di acquisizione di periodici, banche e materiale bibliografico al fine di realizzare una più </a:t>
            </a:r>
            <a:r>
              <a:rPr lang="it-IT" sz="200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efficace gestione del patrimonio </a:t>
            </a:r>
            <a:r>
              <a:rPr lang="it-IT" sz="20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posseduto dal CNR</a:t>
            </a:r>
            <a:r>
              <a:rPr lang="it-IT" sz="20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b="0" i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0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Annualmente vengono stipulati contratti centralizzati con le maggiori case editrici e di carattere multidisciplinare per i quali  i ricercatori hanno espresso </a:t>
            </a:r>
            <a:r>
              <a:rPr lang="it-IT" sz="20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interesse.</a:t>
            </a:r>
            <a:endParaRPr lang="it-IT" sz="2000" b="0" i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defTabSz="914400" eaLnBrk="0" hangingPunct="0">
              <a:spcBef>
                <a:spcPts val="0"/>
              </a:spcBef>
            </a:pPr>
            <a:r>
              <a:rPr lang="it-IT" sz="20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20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questo modo si garantisce a tutto il personale dell'Ente un </a:t>
            </a:r>
            <a:r>
              <a:rPr lang="it-IT" sz="2000" b="0" i="0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accesso autenticato alle risorse informative</a:t>
            </a:r>
            <a:r>
              <a:rPr lang="it-IT" sz="20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acquisite permettendo così di poter accedere alla risorse elettroniche dalla propria postazione.</a:t>
            </a: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chemeClr val="tx2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 smtClean="0">
              <a:solidFill>
                <a:srgbClr val="4F81BD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</a:endParaRPr>
          </a:p>
        </p:txBody>
      </p:sp>
      <p:pic>
        <p:nvPicPr>
          <p:cNvPr id="8" name="Picture 2" descr="La Biblioteca Centrale del Cnr 'G. Marconi': 90 anni tra storia e futu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18" y="620688"/>
            <a:ext cx="1693489" cy="56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ttangolo 12"/>
          <p:cNvSpPr/>
          <p:nvPr/>
        </p:nvSpPr>
        <p:spPr>
          <a:xfrm>
            <a:off x="0" y="6406703"/>
            <a:ext cx="91440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342900" indent="-342900" algn="r" eaLnBrk="1" hangingPunct="1">
              <a:spcBef>
                <a:spcPct val="20000"/>
              </a:spcBef>
              <a:buClr>
                <a:srgbClr val="D6D6F4"/>
              </a:buClr>
              <a:buSzPct val="75000"/>
              <a:defRPr/>
            </a:pPr>
            <a:r>
              <a:rPr lang="it-IT" altLang="it-IT" b="0" kern="0" dirty="0">
                <a:solidFill>
                  <a:srgbClr val="92D050"/>
                </a:solidFill>
                <a:latin typeface="Arial"/>
              </a:rPr>
              <a:t>Alberto De Rosa</a:t>
            </a:r>
          </a:p>
        </p:txBody>
      </p:sp>
    </p:spTree>
    <p:extLst>
      <p:ext uri="{BB962C8B-B14F-4D97-AF65-F5344CB8AC3E}">
        <p14:creationId xmlns:p14="http://schemas.microsoft.com/office/powerpoint/2010/main" val="410752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979712" y="332656"/>
            <a:ext cx="62861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eaLnBrk="0" hangingPunct="0"/>
            <a:endParaRPr lang="it-IT" sz="3600" i="0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323528" y="1412775"/>
            <a:ext cx="8352928" cy="48965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914400" eaLnBrk="0" hangingPunct="0">
              <a:spcBef>
                <a:spcPts val="0"/>
              </a:spcBef>
            </a:pPr>
            <a:endParaRPr lang="it-IT" sz="2000" b="0" i="0" dirty="0" smtClean="0">
              <a:solidFill>
                <a:srgbClr val="4F81BD"/>
              </a:solidFill>
            </a:endParaRPr>
          </a:p>
          <a:p>
            <a:pPr algn="l" defTabSz="914400" eaLnBrk="0" hangingPunct="0">
              <a:spcBef>
                <a:spcPts val="0"/>
              </a:spcBef>
            </a:pPr>
            <a:endParaRPr lang="it-IT" sz="2400" b="0" i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defTabSz="914400" eaLnBrk="0" hangingPunct="0">
              <a:spcBef>
                <a:spcPts val="0"/>
              </a:spcBef>
            </a:pPr>
            <a:endParaRPr lang="it-IT" sz="2400" b="0" i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defTabSz="914400" eaLnBrk="0" hangingPunct="0">
              <a:spcBef>
                <a:spcPts val="0"/>
              </a:spcBef>
            </a:pPr>
            <a:endParaRPr lang="it-IT" sz="2400" b="0" i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4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Biblioteca </a:t>
            </a:r>
            <a:r>
              <a:rPr lang="it-IT" sz="24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centrale e il Comitato permanente delle biblioteche </a:t>
            </a:r>
            <a:r>
              <a:rPr lang="it-IT" sz="2400" b="0" i="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Cnr</a:t>
            </a:r>
            <a:r>
              <a:rPr lang="it-IT" sz="24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 sono resi </a:t>
            </a:r>
            <a:r>
              <a:rPr lang="it-IT" sz="24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conto che il mondo della contrattazione con i grandi editori commerciali si sta evolvendo rapidamente grazie a iniziative internazionali quali OA2020 e </a:t>
            </a:r>
            <a:r>
              <a:rPr lang="it-IT" sz="2400" b="0" i="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PlanS</a:t>
            </a:r>
            <a:r>
              <a:rPr lang="it-IT" sz="24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2000" b="0" i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 smtClean="0">
              <a:solidFill>
                <a:srgbClr val="4F81BD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</a:endParaRPr>
          </a:p>
        </p:txBody>
      </p:sp>
      <p:pic>
        <p:nvPicPr>
          <p:cNvPr id="8" name="Picture 2" descr="La Biblioteca Centrale del Cnr 'G. Marconi': 90 anni tra storia e futu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18" y="620688"/>
            <a:ext cx="1693489" cy="56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ttangolo 12"/>
          <p:cNvSpPr/>
          <p:nvPr/>
        </p:nvSpPr>
        <p:spPr>
          <a:xfrm>
            <a:off x="0" y="6406703"/>
            <a:ext cx="91440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342900" indent="-342900" algn="r" eaLnBrk="1" hangingPunct="1">
              <a:spcBef>
                <a:spcPct val="20000"/>
              </a:spcBef>
              <a:buClr>
                <a:srgbClr val="D6D6F4"/>
              </a:buClr>
              <a:buSzPct val="75000"/>
              <a:defRPr/>
            </a:pPr>
            <a:r>
              <a:rPr lang="it-IT" altLang="it-IT" b="0" kern="0" dirty="0">
                <a:solidFill>
                  <a:srgbClr val="92D050"/>
                </a:solidFill>
                <a:latin typeface="Arial"/>
              </a:rPr>
              <a:t>Alberto De Rosa</a:t>
            </a:r>
          </a:p>
        </p:txBody>
      </p:sp>
    </p:spTree>
    <p:extLst>
      <p:ext uri="{BB962C8B-B14F-4D97-AF65-F5344CB8AC3E}">
        <p14:creationId xmlns:p14="http://schemas.microsoft.com/office/powerpoint/2010/main" val="385492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979712" y="332656"/>
            <a:ext cx="62861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eaLnBrk="0" hangingPunct="0"/>
            <a:endParaRPr lang="it-IT" sz="3600" i="0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323528" y="1412775"/>
            <a:ext cx="8352928" cy="48965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914400" eaLnBrk="0" hangingPunct="0">
              <a:spcBef>
                <a:spcPts val="0"/>
              </a:spcBef>
            </a:pPr>
            <a:endParaRPr lang="it-IT" sz="2400" b="0" i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400" b="0" i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400" b="0" i="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400" eaLnBrk="0" hangingPunct="0">
              <a:spcBef>
                <a:spcPts val="0"/>
              </a:spcBef>
            </a:pPr>
            <a:r>
              <a:rPr lang="it-IT" sz="24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tal proposito, la </a:t>
            </a:r>
            <a:r>
              <a:rPr lang="it-IT" sz="24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Biblioteca </a:t>
            </a:r>
            <a:r>
              <a:rPr lang="it-IT" sz="24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centrale </a:t>
            </a:r>
            <a:r>
              <a:rPr lang="it-IT" sz="24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4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Comitato permanente delle biblioteche </a:t>
            </a:r>
            <a:r>
              <a:rPr lang="it-IT" sz="2400" b="0" i="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Cnr</a:t>
            </a:r>
            <a:r>
              <a:rPr lang="it-IT" sz="24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condividono il </a:t>
            </a:r>
            <a:r>
              <a:rPr lang="it-IT" sz="2400" b="0" i="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r>
              <a:rPr lang="it-IT" sz="24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Statement della </a:t>
            </a:r>
            <a:r>
              <a:rPr lang="it-IT" sz="2400" b="0" i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14° Conferenza di  Berlino </a:t>
            </a:r>
            <a:r>
              <a:rPr lang="it-IT" sz="2400" b="0" i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sull’Open Access e si impegnano a contribuire, con le opere pubblicate dai propri ricercatori, affinché tutta la letteratura scientifica diventi Open Access nei tempi più brevi possibili.</a:t>
            </a:r>
            <a:endParaRPr lang="it-IT" sz="2400" b="0" i="0" dirty="0">
              <a:solidFill>
                <a:schemeClr val="tx2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 smtClean="0">
              <a:solidFill>
                <a:srgbClr val="4F81BD"/>
              </a:solidFill>
            </a:endParaRPr>
          </a:p>
          <a:p>
            <a:pPr algn="just" defTabSz="914400" eaLnBrk="0" hangingPunct="0">
              <a:spcBef>
                <a:spcPts val="0"/>
              </a:spcBef>
            </a:pPr>
            <a:endParaRPr lang="it-IT" sz="2000" b="0" i="0" dirty="0">
              <a:solidFill>
                <a:srgbClr val="4F81BD"/>
              </a:solidFill>
            </a:endParaRPr>
          </a:p>
        </p:txBody>
      </p:sp>
      <p:pic>
        <p:nvPicPr>
          <p:cNvPr id="8" name="Picture 2" descr="La Biblioteca Centrale del Cnr 'G. Marconi': 90 anni tra storia e futu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18" y="620688"/>
            <a:ext cx="1693489" cy="56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ttangolo 12"/>
          <p:cNvSpPr/>
          <p:nvPr/>
        </p:nvSpPr>
        <p:spPr>
          <a:xfrm>
            <a:off x="0" y="6406703"/>
            <a:ext cx="91440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342900" indent="-342900" algn="r" eaLnBrk="1" hangingPunct="1">
              <a:spcBef>
                <a:spcPct val="20000"/>
              </a:spcBef>
              <a:buClr>
                <a:srgbClr val="D6D6F4"/>
              </a:buClr>
              <a:buSzPct val="75000"/>
              <a:defRPr/>
            </a:pPr>
            <a:r>
              <a:rPr lang="it-IT" altLang="it-IT" b="0" kern="0" dirty="0">
                <a:solidFill>
                  <a:srgbClr val="92D050"/>
                </a:solidFill>
                <a:latin typeface="Arial"/>
              </a:rPr>
              <a:t>Alberto De Rosa</a:t>
            </a:r>
          </a:p>
        </p:txBody>
      </p:sp>
    </p:spTree>
    <p:extLst>
      <p:ext uri="{BB962C8B-B14F-4D97-AF65-F5344CB8AC3E}">
        <p14:creationId xmlns:p14="http://schemas.microsoft.com/office/powerpoint/2010/main" val="141100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11148</TotalTime>
  <Words>986</Words>
  <Application>Microsoft Office PowerPoint</Application>
  <PresentationFormat>Presentazione su schermo (4:3)</PresentationFormat>
  <Paragraphs>145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2" baseType="lpstr">
      <vt:lpstr>Arial</vt:lpstr>
      <vt:lpstr>Calibri</vt:lpstr>
      <vt:lpstr>Monotype Sorts</vt:lpstr>
      <vt:lpstr>Tahoma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ACNPsearch, nuovo opac, progetti e funzionalità</dc:title>
  <dc:subject>editoira, bd, cd-rom ejournals</dc:subject>
  <dc:creator>Giorgia Migliorelli</dc:creator>
  <cp:lastModifiedBy>Alberto De Rosa</cp:lastModifiedBy>
  <cp:revision>587</cp:revision>
  <cp:lastPrinted>2017-05-18T13:26:14Z</cp:lastPrinted>
  <dcterms:created xsi:type="dcterms:W3CDTF">2017-01-31T13:52:24Z</dcterms:created>
  <dcterms:modified xsi:type="dcterms:W3CDTF">2019-05-06T14:07:06Z</dcterms:modified>
</cp:coreProperties>
</file>